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49" r:id="rId1"/>
    <p:sldMasterId id="2147483869" r:id="rId2"/>
    <p:sldMasterId id="2147483893" r:id="rId3"/>
  </p:sldMasterIdLst>
  <p:notesMasterIdLst>
    <p:notesMasterId r:id="rId33"/>
  </p:notesMasterIdLst>
  <p:sldIdLst>
    <p:sldId id="284" r:id="rId4"/>
    <p:sldId id="290" r:id="rId5"/>
    <p:sldId id="311" r:id="rId6"/>
    <p:sldId id="291" r:id="rId7"/>
    <p:sldId id="287" r:id="rId8"/>
    <p:sldId id="275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4" r:id="rId17"/>
    <p:sldId id="301" r:id="rId18"/>
    <p:sldId id="302" r:id="rId19"/>
    <p:sldId id="303" r:id="rId20"/>
    <p:sldId id="305" r:id="rId21"/>
    <p:sldId id="266" r:id="rId22"/>
    <p:sldId id="267" r:id="rId23"/>
    <p:sldId id="286" r:id="rId24"/>
    <p:sldId id="273" r:id="rId25"/>
    <p:sldId id="293" r:id="rId26"/>
    <p:sldId id="292" r:id="rId27"/>
    <p:sldId id="306" r:id="rId28"/>
    <p:sldId id="307" r:id="rId29"/>
    <p:sldId id="308" r:id="rId30"/>
    <p:sldId id="310" r:id="rId31"/>
    <p:sldId id="309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tserrat" pitchFamily="2" charset="77"/>
      <p:regular r:id="rId38"/>
      <p:bold r:id="rId39"/>
    </p:embeddedFont>
    <p:embeddedFont>
      <p:font typeface="Montserrat Medium" pitchFamily="2" charset="77"/>
      <p:regular r:id="rId40"/>
    </p:embeddedFont>
    <p:embeddedFont>
      <p:font typeface="Noto Sans" panose="020B0502040504020204" pitchFamily="34" charset="0"/>
      <p:regular r:id="rId41"/>
      <p:bold r:id="rId42"/>
    </p:embeddedFont>
    <p:embeddedFont>
      <p:font typeface="Rock Salt" pitchFamily="2" charset="0"/>
      <p:regular r:id="rId43"/>
    </p:embeddedFont>
    <p:embeddedFont>
      <p:font typeface="Times" pitchFamily="2" charset="0"/>
      <p:regular r:id="rId44"/>
      <p:bold r:id="rId45"/>
      <p:italic r:id="rId46"/>
      <p:boldItalic r:id="rId47"/>
    </p:embeddedFont>
    <p:embeddedFont>
      <p:font typeface="Wingdings 3" pitchFamily="2" charset="2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59300" autoAdjust="0"/>
  </p:normalViewPr>
  <p:slideViewPr>
    <p:cSldViewPr snapToGrid="0" snapToObjects="1">
      <p:cViewPr varScale="1">
        <p:scale>
          <a:sx n="61" d="100"/>
          <a:sy n="61" d="100"/>
        </p:scale>
        <p:origin x="3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7BAA3-A61E-DB42-B4AF-0E1B85BB1D34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53A2-DBD5-204C-B4E8-9AD15E6C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C116D0-3579-42CE-BA3B-C0ACDF31D7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7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6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Make sure that you store high energy food, such as peanut butter and granola bars, for at least three days.  Store extra drinking water.  Remember: one person requires at least a gallon of water </a:t>
            </a:r>
            <a:r>
              <a:rPr lang="en-US" altLang="en-US" sz="1200" i="1" dirty="0">
                <a:latin typeface="Arial" panose="020B0604020202020204" pitchFamily="34" charset="0"/>
              </a:rPr>
              <a:t>per day.</a:t>
            </a:r>
            <a:r>
              <a:rPr lang="en-US" altLang="en-US" sz="1200" b="1" i="1" dirty="0">
                <a:latin typeface="Arial" panose="020B0604020202020204" pitchFamily="34" charset="0"/>
              </a:rPr>
              <a:t>  </a:t>
            </a:r>
            <a:r>
              <a:rPr lang="en-US" altLang="en-US" sz="1200" dirty="0">
                <a:latin typeface="Arial" panose="020B0604020202020204" pitchFamily="34" charset="0"/>
              </a:rPr>
              <a:t>Plan accordingly.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Because family members can be separated from one another during an emergency, a real possibility during the day when adults are at work and children at school, make sure everyone knows and understands your family</a:t>
            </a:r>
            <a:r>
              <a:rPr lang="en-US" altLang="en-US" sz="1200" dirty="0">
                <a:latin typeface="Times" panose="02020603050405020304" pitchFamily="18" charset="0"/>
              </a:rPr>
              <a:t>’</a:t>
            </a:r>
            <a:r>
              <a:rPr lang="en-US" altLang="en-US" sz="1200" dirty="0">
                <a:latin typeface="Arial" panose="020B0604020202020204" pitchFamily="34" charset="0"/>
              </a:rPr>
              <a:t>s emergency communication plan.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Choose an out-of-town contact your family or household will call or e-mail to check on each other should a disaster occur. Make sure every household member has that contact</a:t>
            </a:r>
            <a:r>
              <a:rPr lang="en-US" altLang="en-US" sz="1200" dirty="0">
                <a:latin typeface="Times" panose="02020603050405020304" pitchFamily="18" charset="0"/>
              </a:rPr>
              <a:t>’</a:t>
            </a:r>
            <a:r>
              <a:rPr lang="en-US" altLang="en-US" sz="1200" dirty="0">
                <a:latin typeface="Arial" panose="020B0604020202020204" pitchFamily="34" charset="0"/>
              </a:rPr>
              <a:t>s, and each other</a:t>
            </a:r>
            <a:r>
              <a:rPr lang="en-US" altLang="en-US" sz="1200" dirty="0">
                <a:latin typeface="Times" panose="02020603050405020304" pitchFamily="18" charset="0"/>
              </a:rPr>
              <a:t>’</a:t>
            </a:r>
            <a:r>
              <a:rPr lang="en-US" altLang="en-US" sz="1200" dirty="0">
                <a:latin typeface="Arial" panose="020B0604020202020204" pitchFamily="34" charset="0"/>
              </a:rPr>
              <a:t>s, e-mail addresses and telephone numbers.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Check on the school emergency plan of any school-age children you may have. Be sure that the school has updated information about how to reach parents and responsible caregivers to arrange for pickup.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Local officials may call for evacuation in specific areas at greatest risk in your community. Have a plan for how you will evacuate and be prepared to listen to local officials who will provide further 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4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0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53A2-DBD5-204C-B4E8-9AD15E6C8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anchor="ctr" anchorCtr="0"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845217-0858-5E40-8006-5FE1353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8C5A-3F57-F446-B68C-B2D0075C5C16}" type="datetime4">
              <a:rPr lang="en-US" smtClean="0"/>
              <a:t>May 6, 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F39708-CE19-5B40-B88D-C3E9561A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75070F9-8CAA-BA4F-82FA-AB86C7C8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28956-B334-0F49-8BBA-C3AD5269370C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ull Title Slide - Green">
    <p:bg>
      <p:bgPr>
        <a:gradFill flip="none" rotWithShape="1">
          <a:gsLst>
            <a:gs pos="2500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6643EBC-FCCA-794B-97C0-0A6325BEB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3251199"/>
            <a:ext cx="7315200" cy="1427163"/>
          </a:xfrm>
        </p:spPr>
        <p:txBody>
          <a:bodyPr anchor="b" anchorCtr="0">
            <a:normAutofit/>
          </a:bodyPr>
          <a:lstStyle>
            <a:lvl1pPr algn="ctr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4770438"/>
            <a:ext cx="7315200" cy="926419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EC80390-D8CF-9240-8F65-20F4E19C4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099" y="1143002"/>
            <a:ext cx="2971800" cy="13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on Green">
    <p:bg>
      <p:bgPr>
        <a:gradFill flip="none" rotWithShape="1">
          <a:gsLst>
            <a:gs pos="2500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6643EBC-FCCA-794B-97C0-0A6325BEB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C80390-D8CF-9240-8F65-20F4E19C4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799" y="2011680"/>
            <a:ext cx="5486400" cy="2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on White">
    <p:bg>
      <p:bgPr>
        <a:gradFill flip="none" rotWithShape="1">
          <a:gsLst>
            <a:gs pos="2500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6643EBC-FCCA-794B-97C0-0A6325BEB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32F8413-4F35-1A43-B96E-7A22B2691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0" y="2011680"/>
            <a:ext cx="5486400" cy="2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2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Title Slide - Green">
    <p:bg>
      <p:bgPr>
        <a:gradFill flip="none" rotWithShape="1">
          <a:gsLst>
            <a:gs pos="2500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6643EBC-FCCA-794B-97C0-0A6325BEB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3251199"/>
            <a:ext cx="7315200" cy="1427163"/>
          </a:xfrm>
        </p:spPr>
        <p:txBody>
          <a:bodyPr anchor="b" anchorCtr="0">
            <a:normAutofit/>
          </a:bodyPr>
          <a:lstStyle>
            <a:lvl1pPr algn="ctr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4770438"/>
            <a:ext cx="7315200" cy="926419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EC80390-D8CF-9240-8F65-20F4E19C4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099" y="1143002"/>
            <a:ext cx="2971800" cy="13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Title Slide - White">
    <p:bg>
      <p:bgPr>
        <a:gradFill flip="none" rotWithShape="1">
          <a:gsLst>
            <a:gs pos="2500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6643EBC-FCCA-794B-97C0-0A6325BEB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3251199"/>
            <a:ext cx="7315200" cy="1427163"/>
          </a:xfrm>
        </p:spPr>
        <p:txBody>
          <a:bodyPr anchor="b">
            <a:normAutofit/>
          </a:bodyPr>
          <a:lstStyle>
            <a:lvl1pPr algn="ctr"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4770438"/>
            <a:ext cx="7315200" cy="926419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F8413-4F35-1A43-B96E-7A22B2691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099" y="1143000"/>
            <a:ext cx="2971800" cy="13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Overla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98D69E-50EF-8243-AAF9-B40F3744D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F83A15-F4F7-E648-9F24-F270CE695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828800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2"/>
              </a:gs>
            </a:gsLst>
            <a:lin ang="5400000" scaled="0"/>
            <a:tileRect/>
          </a:gradFill>
        </p:spPr>
        <p:txBody>
          <a:bodyPr lIns="0" tIns="45720" rIns="0" bIns="45720" anchor="ctr" anchorCtr="1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1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Overla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98D69E-50EF-8243-AAF9-B40F3744D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F83A15-F4F7-E648-9F24-F270CE695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828800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0000"/>
                </a:schemeClr>
              </a:gs>
              <a:gs pos="100000">
                <a:schemeClr val="accent4"/>
              </a:gs>
            </a:gsLst>
            <a:lin ang="5400000" scaled="0"/>
            <a:tileRect/>
          </a:gradFill>
        </p:spPr>
        <p:txBody>
          <a:bodyPr lIns="0" tIns="45720" rIns="0" bIns="45720" anchor="ctr" anchorCtr="1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46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Text Overla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98D69E-50EF-8243-AAF9-B40F3744D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F83A15-F4F7-E648-9F24-F270CE695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828800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90000"/>
                </a:schemeClr>
              </a:gs>
              <a:gs pos="100000">
                <a:schemeClr val="accent6"/>
              </a:gs>
            </a:gsLst>
            <a:lin ang="5400000" scaled="0"/>
            <a:tileRect/>
          </a:gradFill>
        </p:spPr>
        <p:txBody>
          <a:bodyPr lIns="0" tIns="45720" rIns="0" bIns="45720" anchor="ctr" anchorCtr="1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3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Overla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98D69E-50EF-8243-AAF9-B40F3744D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F83A15-F4F7-E648-9F24-F270CE695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828800"/>
            <a:ext cx="3200400" cy="3200400"/>
          </a:xfrm>
          <a:prstGeom prst="ellipse">
            <a:avLst/>
          </a:prstGeom>
          <a:gradFill flip="none" rotWithShape="1">
            <a:gsLst>
              <a:gs pos="0">
                <a:schemeClr val="bg2">
                  <a:alpha val="9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</p:spPr>
        <p:txBody>
          <a:bodyPr lIns="0" tIns="45720" rIns="0" bIns="45720" anchor="ctr" anchorCtr="1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3"/>
                </a:solidFill>
                <a:latin typeface="Rock Salt" pitchFamily="2" charset="0"/>
              </a:defRPr>
            </a:lvl1pPr>
            <a:lvl2pPr marL="4572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1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anchor="ctr" anchorCtr="0"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845217-0858-5E40-8006-5FE1353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58C5A-3F57-F446-B68C-B2D0075C5C16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F39708-CE19-5B40-B88D-C3E9561A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75070F9-8CAA-BA4F-82FA-AB86C7C8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28956-B334-0F49-8BBA-C3AD5269370C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2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2" y="1600200"/>
            <a:ext cx="42062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18BEB-1441-C94A-B823-BFE2501285E0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5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2" y="1600200"/>
            <a:ext cx="42062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2095-AD04-F74C-BC0F-0B799DC83058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18BEB-1441-C94A-B823-BFE2501285E0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24112"/>
            <a:ext cx="4206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9725"/>
            <a:ext cx="42062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33637"/>
            <a:ext cx="4206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48886-C220-714A-BB74-9F7B948B123B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B1286-E659-A941-85E4-EF6CEC62BD6D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7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gradFill>
          <a:gsLst>
            <a:gs pos="2500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769D8CD-EA59-6C44-9DF1-B29D2486C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accent3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4476-4EEC-534F-8F86-E674F2C2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C95A3-B125-574C-91C3-07CB0500B4D6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0FB50-962F-A14A-A96F-DBC43B12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B71C-CE3A-1247-B404-971ACD8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2D62E8-FAE4-6949-849F-BFEEB89BE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6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bg>
      <p:bgPr>
        <a:gradFill>
          <a:gsLst>
            <a:gs pos="2500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accent3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E6B78-9C82-154E-B3A5-C6B5EC278BE1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07A8A3-C374-C742-BA1A-C27148EE3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9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Violet">
    <p:bg>
      <p:bgPr>
        <a:gradFill>
          <a:gsLst>
            <a:gs pos="25000">
              <a:schemeClr val="accent4"/>
            </a:gs>
            <a:gs pos="100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C7BE1-EA81-1B47-8A85-AB74045AD926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D9E910-6265-8142-B618-917D5C06C3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Yellow">
    <p:bg>
      <p:bgPr>
        <a:gradFill>
          <a:gsLst>
            <a:gs pos="25000">
              <a:schemeClr val="accent6"/>
            </a:gs>
            <a:gs pos="100000">
              <a:schemeClr val="accent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516B0-5F07-7440-8909-7113ABA59A4B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4FA030-748F-4646-A808-3D40695CC2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1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DC43-97C2-2B45-994D-9314C59FB91B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57205-C11B-2B42-A1E4-DE3767E5B817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0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115C-7200-534C-913D-FB09FC429944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69BB9-5736-C849-9937-B75A7B9ECBA8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0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3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9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24112"/>
            <a:ext cx="4206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9725"/>
            <a:ext cx="42062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33637"/>
            <a:ext cx="4206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B1286-E659-A941-85E4-EF6CEC62BD6D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gradFill>
          <a:gsLst>
            <a:gs pos="2500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769D8CD-EA59-6C44-9DF1-B29D2486C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accent3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4476-4EEC-534F-8F86-E674F2C2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95A3-B125-574C-91C3-07CB0500B4D6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0FB50-962F-A14A-A96F-DBC43B12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B71C-CE3A-1247-B404-971ACD8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2D62E8-FAE4-6949-849F-BFEEB89BE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bg>
      <p:bgPr>
        <a:gradFill>
          <a:gsLst>
            <a:gs pos="2500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accent3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B78-9C82-154E-B3A5-C6B5EC278BE1}" type="datetime4">
              <a:rPr lang="en-US" smtClean="0"/>
              <a:t>May 6, 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07A8A3-C374-C742-BA1A-C27148EE3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Violet">
    <p:bg>
      <p:bgPr>
        <a:gradFill>
          <a:gsLst>
            <a:gs pos="25000">
              <a:schemeClr val="accent4"/>
            </a:gs>
            <a:gs pos="100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E1-EA81-1B47-8A85-AB74045AD926}" type="datetime4">
              <a:rPr lang="en-US" smtClean="0"/>
              <a:t>May 6, 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D9E910-6265-8142-B618-917D5C06C3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Yellow">
    <p:bg>
      <p:bgPr>
        <a:gradFill>
          <a:gsLst>
            <a:gs pos="25000">
              <a:schemeClr val="accent6"/>
            </a:gs>
            <a:gs pos="100000">
              <a:schemeClr val="accent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2C72C1B-B113-2D4A-83AD-F30225CA8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3466"/>
            <a:ext cx="9144000" cy="113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32985"/>
            <a:ext cx="78867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91366"/>
            <a:ext cx="78867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Rock S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1903D-E2FF-6741-8224-0DC664B6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16B0-5F07-7440-8909-7113ABA59A4B}" type="datetime4">
              <a:rPr lang="en-US" smtClean="0"/>
              <a:t>May 6, 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DF21931-6964-4541-A182-D40826C1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E0E2BC-C6D9-9444-899C-96B8482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4FA030-748F-4646-A808-3D40695CC2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C43-97C2-2B45-994D-9314C59FB91B}" type="datetime4">
              <a:rPr lang="en-US" smtClean="0"/>
              <a:t>May 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57205-C11B-2B42-A1E4-DE3767E5B817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15C-7200-534C-913D-FB09FC429944}" type="datetime4">
              <a:rPr lang="en-US" smtClean="0"/>
              <a:t>May 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69BB9-5736-C849-9937-B75A7B9ECBA8}"/>
              </a:ext>
            </a:extLst>
          </p:cNvPr>
          <p:cNvSpPr/>
          <p:nvPr userDrawn="1"/>
        </p:nvSpPr>
        <p:spPr>
          <a:xfrm>
            <a:off x="0" y="-1"/>
            <a:ext cx="914400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493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9A5E511-0F7F-5043-AAC3-74669BC1B292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184" y="6356351"/>
            <a:ext cx="5623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5635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baseline="0">
                <a:solidFill>
                  <a:schemeClr val="accent3"/>
                </a:solidFill>
                <a:latin typeface="Montserrat" pitchFamily="2" charset="77"/>
              </a:defRPr>
            </a:lvl1pPr>
          </a:lstStyle>
          <a:p>
            <a:fld id="{2B9FC404-EBFC-1946-B2B4-3568E030A0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8AA8FC-13DC-FA49-8ECB-9BC72190E6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3" r:id="rId2"/>
    <p:sldLayoutId id="2147483854" r:id="rId3"/>
    <p:sldLayoutId id="2147483862" r:id="rId4"/>
    <p:sldLayoutId id="2147483852" r:id="rId5"/>
    <p:sldLayoutId id="2147483863" r:id="rId6"/>
    <p:sldLayoutId id="2147483864" r:id="rId7"/>
    <p:sldLayoutId id="2147483855" r:id="rId8"/>
    <p:sldLayoutId id="2147483856" r:id="rId9"/>
    <p:sldLayoutId id="214748389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spc="0" baseline="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2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1" r:id="rId2"/>
    <p:sldLayoutId id="2147483870" r:id="rId3"/>
    <p:sldLayoutId id="2147483871" r:id="rId4"/>
    <p:sldLayoutId id="2147483885" r:id="rId5"/>
    <p:sldLayoutId id="2147483886" r:id="rId6"/>
    <p:sldLayoutId id="2147483887" r:id="rId7"/>
    <p:sldLayoutId id="214748388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spc="0" baseline="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493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5E511-0F7F-5043-AAC3-74669BC1B292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184" y="6356351"/>
            <a:ext cx="5623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Footer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5635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baseline="0">
                <a:solidFill>
                  <a:schemeClr val="accent3"/>
                </a:solidFill>
                <a:latin typeface="Montserrat" pitchFamily="2" charset="77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8AA8FC-13DC-FA49-8ECB-9BC72190E6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600" y="6424612"/>
            <a:ext cx="595315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spc="0" baseline="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spc="0" baseline="0">
          <a:solidFill>
            <a:schemeClr val="tx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3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255"/>
            <a:ext cx="8686800" cy="1143000"/>
          </a:xfrm>
        </p:spPr>
        <p:txBody>
          <a:bodyPr/>
          <a:lstStyle/>
          <a:p>
            <a:r>
              <a:rPr lang="en-US" dirty="0"/>
              <a:t>In case of FIRE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545335"/>
            <a:ext cx="8229600" cy="4993578"/>
          </a:xfrm>
        </p:spPr>
        <p:txBody>
          <a:bodyPr>
            <a:noAutofit/>
          </a:bodyPr>
          <a:lstStyle/>
          <a:p>
            <a:r>
              <a:rPr lang="en-US" sz="3800" dirty="0"/>
              <a:t>TWO WAYS TO ESCAPE &amp; DESIGNATED MEETING PLACE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8" name="Picture 2" descr="Image result for meeting place after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35" y="2720207"/>
            <a:ext cx="5525730" cy="34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2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3692"/>
            <a:ext cx="8915400" cy="1143000"/>
          </a:xfrm>
        </p:spPr>
        <p:txBody>
          <a:bodyPr/>
          <a:lstStyle/>
          <a:p>
            <a:r>
              <a:rPr lang="en-US" dirty="0"/>
              <a:t>PRACTICE FIRE DRILL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2052" name="Picture 4" descr="Image result for FIRE D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4" y="1140317"/>
            <a:ext cx="7834360" cy="52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255"/>
            <a:ext cx="8686800" cy="1143000"/>
          </a:xfrm>
        </p:spPr>
        <p:txBody>
          <a:bodyPr/>
          <a:lstStyle/>
          <a:p>
            <a:r>
              <a:rPr lang="en-US" dirty="0"/>
              <a:t>In case of FIRE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80210"/>
            <a:ext cx="5999782" cy="4993578"/>
          </a:xfrm>
        </p:spPr>
        <p:txBody>
          <a:bodyPr>
            <a:noAutofit/>
          </a:bodyPr>
          <a:lstStyle/>
          <a:p>
            <a:r>
              <a:rPr lang="en-US" sz="3600" dirty="0"/>
              <a:t>GET OUT &amp; STAY OUT &amp; CALL 911</a:t>
            </a:r>
          </a:p>
          <a:p>
            <a:r>
              <a:rPr lang="en-US" sz="3600" dirty="0"/>
              <a:t>CHECK WARMTH OF DOOR BEFORE OPENING</a:t>
            </a:r>
          </a:p>
          <a:p>
            <a:pPr lvl="1"/>
            <a:r>
              <a:rPr lang="en-US" sz="3200" dirty="0"/>
              <a:t>USE BACK OF YOUR HAND TO FEEL THE DOOR KNOB</a:t>
            </a:r>
          </a:p>
          <a:p>
            <a:pPr lvl="1"/>
            <a:r>
              <a:rPr lang="en-US" sz="3200" dirty="0"/>
              <a:t>IF ITS WARM – DO NOT OPEN</a:t>
            </a:r>
          </a:p>
          <a:p>
            <a:pPr marL="457200" lvl="1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381" y="3024975"/>
            <a:ext cx="2633297" cy="27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836"/>
            <a:ext cx="8686800" cy="1143000"/>
          </a:xfrm>
        </p:spPr>
        <p:txBody>
          <a:bodyPr/>
          <a:lstStyle/>
          <a:p>
            <a:r>
              <a:rPr lang="en-US" dirty="0"/>
              <a:t>In case of FIRE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99" y="1180210"/>
            <a:ext cx="8686801" cy="499357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4000" dirty="0">
                <a:latin typeface="Montserrat" panose="00000500000000000000" pitchFamily="2" charset="0"/>
                <a:ea typeface="PMingLiU" panose="02020500000000000000" pitchFamily="18" charset="-120"/>
              </a:rPr>
              <a:t>If you must EXIT through smoke, CRAWL LOW under the smoke. </a:t>
            </a:r>
            <a:endParaRPr lang="en-US" sz="3400" dirty="0"/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3074" name="Picture 2" descr="Image result for Crawl low under sm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80" y="2269087"/>
            <a:ext cx="6507837" cy="39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4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156116"/>
            <a:ext cx="8513956" cy="1048719"/>
          </a:xfrm>
        </p:spPr>
        <p:txBody>
          <a:bodyPr>
            <a:normAutofit/>
          </a:bodyPr>
          <a:lstStyle/>
          <a:p>
            <a:r>
              <a:rPr lang="en-US" sz="3200" dirty="0"/>
              <a:t>In case YOUR CLOTHES CATCH ON FIRE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99" y="1180210"/>
            <a:ext cx="8686801" cy="499357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3400" dirty="0"/>
              <a:t>STOP, DROP &amp; ROLL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1026" name="Picture 2" descr="Image result for stop drop and 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82" y="1707961"/>
            <a:ext cx="5029818" cy="46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0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836"/>
            <a:ext cx="8686800" cy="1143000"/>
          </a:xfrm>
        </p:spPr>
        <p:txBody>
          <a:bodyPr/>
          <a:lstStyle/>
          <a:p>
            <a:r>
              <a:rPr lang="en-US" dirty="0"/>
              <a:t>In case of FIRE EXIT BLOCKED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99" y="1180210"/>
            <a:ext cx="8686801" cy="499357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4000" dirty="0">
                <a:latin typeface="Montserrat" panose="00000500000000000000" pitchFamily="2" charset="0"/>
                <a:ea typeface="PMingLiU" panose="02020500000000000000" pitchFamily="18" charset="-120"/>
              </a:rPr>
              <a:t>Stay indoor with DOOR CLOSED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4000" dirty="0">
                <a:latin typeface="Montserrat" panose="00000500000000000000" pitchFamily="2" charset="0"/>
                <a:ea typeface="PMingLiU" panose="02020500000000000000" pitchFamily="18" charset="-120"/>
              </a:rPr>
              <a:t>Place WET TOWEL under the door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4000" dirty="0">
                <a:latin typeface="Montserrat" panose="00000500000000000000" pitchFamily="2" charset="0"/>
                <a:ea typeface="PMingLiU" panose="02020500000000000000" pitchFamily="18" charset="-120"/>
              </a:rPr>
              <a:t>CALL 911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4000" dirty="0">
                <a:latin typeface="Montserrat" panose="00000500000000000000" pitchFamily="2" charset="0"/>
                <a:ea typeface="PMingLiU" panose="02020500000000000000" pitchFamily="18" charset="-120"/>
              </a:rPr>
              <a:t>Open window &amp; Wave a brightly colored cloth or flashlight for help. </a:t>
            </a:r>
            <a:endParaRPr lang="en-US" sz="3400" dirty="0"/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3" y="4608058"/>
            <a:ext cx="3476625" cy="1657011"/>
          </a:xfrm>
          <a:prstGeom prst="rect">
            <a:avLst/>
          </a:prstGeom>
        </p:spPr>
      </p:pic>
      <p:pic>
        <p:nvPicPr>
          <p:cNvPr id="2050" name="Picture 2" descr="Image result for whist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2167" r="16352" b="22424"/>
          <a:stretch/>
        </p:blipFill>
        <p:spPr bwMode="auto">
          <a:xfrm>
            <a:off x="1615956" y="4848099"/>
            <a:ext cx="1441687" cy="13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4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836"/>
            <a:ext cx="8686800" cy="1143000"/>
          </a:xfrm>
        </p:spPr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pic>
        <p:nvPicPr>
          <p:cNvPr id="11" name="Picture 4" descr="Fire extinguis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2" y="1360953"/>
            <a:ext cx="7342635" cy="45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2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836"/>
            <a:ext cx="8686800" cy="1143000"/>
          </a:xfrm>
        </p:spPr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17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76" y="5656387"/>
            <a:ext cx="8686801" cy="687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/>
              <a:t>6 TO 8 FEET AWAY FROM FIRE</a:t>
            </a:r>
          </a:p>
        </p:txBody>
      </p:sp>
      <p:pic>
        <p:nvPicPr>
          <p:cNvPr id="5122" name="Picture 2" descr="Image result for fire extinguisher pa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r="686" b="19686"/>
          <a:stretch/>
        </p:blipFill>
        <p:spPr bwMode="auto">
          <a:xfrm>
            <a:off x="509149" y="1057835"/>
            <a:ext cx="7612875" cy="45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F39D-5317-1C42-A367-625446F4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492" y="3725984"/>
            <a:ext cx="7315200" cy="1427163"/>
          </a:xfrm>
        </p:spPr>
        <p:txBody>
          <a:bodyPr>
            <a:normAutofit fontScale="90000"/>
          </a:bodyPr>
          <a:lstStyle/>
          <a:p>
            <a:r>
              <a:rPr lang="en-US" dirty="0"/>
              <a:t>Seismic Safety Outreach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SHELTER IN PLACE</a:t>
            </a:r>
          </a:p>
        </p:txBody>
      </p:sp>
      <p:pic>
        <p:nvPicPr>
          <p:cNvPr id="5" name="Picture 5" descr="DB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77" y="5289306"/>
            <a:ext cx="17922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3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EEF4-518B-6D4C-91B1-DED28F7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SHELTER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BAEB-6B21-244B-B1DC-59B08286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Whether you are at home, work or elsewhere, there may be situations when it is simply best to stay where you are and avoid any uncertainty outside.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BD787-2887-154A-BD0F-B624D564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5410-E7F1-7A40-B505-5BF9453AF9C7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70A0A-0381-894B-B641-CEE7D299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F39D-5317-1C42-A367-625446F4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2858718"/>
            <a:ext cx="7877909" cy="1427163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ea typeface="PMingLiU" panose="02020500000000000000" pitchFamily="18" charset="-120"/>
              </a:rPr>
              <a:t>DURING DISASTER:</a:t>
            </a:r>
            <a:br>
              <a:rPr lang="en-US" altLang="zh-TW" sz="4400" dirty="0">
                <a:ea typeface="PMingLiU" panose="02020500000000000000" pitchFamily="18" charset="-120"/>
              </a:rPr>
            </a:br>
            <a:r>
              <a:rPr lang="en-US" altLang="zh-TW" sz="4400" dirty="0">
                <a:ea typeface="PMingLiU" panose="02020500000000000000" pitchFamily="18" charset="-120"/>
              </a:rPr>
              <a:t>RESPONSE</a:t>
            </a:r>
            <a:endParaRPr lang="en-US" altLang="en-US" sz="4400" dirty="0">
              <a:latin typeface="Noto San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EFECD-1CD4-1C47-8D93-36D78E4B9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307228"/>
            <a:ext cx="7315200" cy="92641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Montserrat" panose="00000500000000000000" pitchFamily="2" charset="0"/>
                <a:ea typeface="Noto Serif CJK TC Black" pitchFamily="18" charset="-128"/>
                <a:cs typeface="Times New Roman" panose="02020603050405020304" pitchFamily="18" charset="0"/>
              </a:rPr>
              <a:t>SEISMIC SAFETY OUTREACH PROGRAM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48" y="4889471"/>
            <a:ext cx="2096430" cy="16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6"/>
          <p:cNvSpPr txBox="1">
            <a:spLocks noChangeArrowheads="1"/>
          </p:cNvSpPr>
          <p:nvPr/>
        </p:nvSpPr>
        <p:spPr bwMode="auto">
          <a:xfrm>
            <a:off x="3887323" y="6516050"/>
            <a:ext cx="6130925" cy="36988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500"/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Montserrat" panose="00000500000000000000" pitchFamily="2" charset="0"/>
                <a:ea typeface="Noto Serif CJK TC Black" panose="02020900000000000000" pitchFamily="18" charset="-128"/>
                <a:cs typeface="Times New Roman" panose="02020603050405020304" pitchFamily="18" charset="0"/>
              </a:rPr>
              <a:t>Some Resource Pictures from Google.com</a:t>
            </a:r>
            <a:endParaRPr lang="en-US" altLang="en-US" sz="1600" dirty="0">
              <a:solidFill>
                <a:schemeClr val="bg1"/>
              </a:solidFill>
              <a:latin typeface="Montserrat" panose="00000500000000000000" pitchFamily="2" charset="0"/>
              <a:ea typeface="Noto Serif CJK TC Black" panose="02020900000000000000" pitchFamily="18" charset="-128"/>
            </a:endParaRPr>
          </a:p>
        </p:txBody>
      </p:sp>
      <p:pic>
        <p:nvPicPr>
          <p:cNvPr id="7" name="Picture 5" descr="DB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828413"/>
            <a:ext cx="2317935" cy="1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5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C200-4764-1A4B-BA38-66A63A01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that require Sheltering in Place?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C0667-0DA2-DD46-A140-FD593E31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3ECE-363D-6240-837D-53427BF48DEC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7120-5E94-EF46-BBC7-D80B8CE8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A9387-D25C-3647-8FDE-AFE16900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934" y="932985"/>
            <a:ext cx="6884743" cy="4694092"/>
          </a:xfrm>
        </p:spPr>
        <p:txBody>
          <a:bodyPr>
            <a:noAutofit/>
          </a:bodyPr>
          <a:lstStyle/>
          <a:p>
            <a:br>
              <a:rPr lang="zh-TW" altLang="en-US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br>
              <a:rPr lang="en-US" altLang="zh-TW" sz="3600" b="0" dirty="0">
                <a:latin typeface="Montserrat Medium" panose="00000600000000000000" pitchFamily="2" charset="0"/>
                <a:ea typeface="PMingLiU" panose="02020500000000000000" pitchFamily="18" charset="-120"/>
              </a:rPr>
            </a:br>
            <a:r>
              <a:rPr lang="en-US" altLang="zh-TW" sz="4000" b="0" dirty="0">
                <a:latin typeface="Montserrat Medium" panose="00000600000000000000" pitchFamily="2" charset="0"/>
                <a:ea typeface="PMingLiU" panose="02020500000000000000" pitchFamily="18" charset="-120"/>
              </a:rPr>
              <a:t>Post Disaster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Civil unrest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Active Threat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Biological/Radiological incident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Accidental chemical exposure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Pandemic flu</a:t>
            </a:r>
            <a:br>
              <a:rPr lang="en-US" altLang="en-US" sz="4000" b="0" dirty="0">
                <a:latin typeface="Montserrat Medium" panose="00000600000000000000" pitchFamily="2" charset="0"/>
              </a:rPr>
            </a:br>
            <a:r>
              <a:rPr lang="en-US" altLang="en-US" sz="4000" b="0" dirty="0">
                <a:latin typeface="Montserrat Medium" panose="00000600000000000000" pitchFamily="2" charset="0"/>
              </a:rPr>
              <a:t>Any Others?</a:t>
            </a:r>
            <a:br>
              <a:rPr lang="en-US" altLang="en-US" sz="2800" b="0" dirty="0">
                <a:latin typeface="Montserrat Medium" panose="00000600000000000000" pitchFamily="2" charset="0"/>
              </a:rPr>
            </a:br>
            <a:endParaRPr lang="en-US" sz="2400" b="0" dirty="0">
              <a:latin typeface="Montserrat Medium" panose="000006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95A3-B125-574C-91C3-07CB0500B4D6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1756-F229-BE48-9AA2-6B9E7316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9BC47-23FD-A546-87C7-42CC4723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6EE7-D49D-304B-B916-7691C04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22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0AAA38E-AF17-EB4A-9E63-8BFCCE42132C}"/>
              </a:ext>
            </a:extLst>
          </p:cNvPr>
          <p:cNvSpPr txBox="1">
            <a:spLocks/>
          </p:cNvSpPr>
          <p:nvPr/>
        </p:nvSpPr>
        <p:spPr>
          <a:xfrm>
            <a:off x="4510007" y="718457"/>
            <a:ext cx="4633993" cy="309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Discuss your family’s emergency communication plan</a:t>
            </a:r>
          </a:p>
          <a:p>
            <a:pPr lvl="1"/>
            <a:r>
              <a:rPr lang="en-US" sz="2400" dirty="0"/>
              <a:t>Identify reunification point</a:t>
            </a:r>
          </a:p>
          <a:p>
            <a:pPr lvl="1"/>
            <a:r>
              <a:rPr lang="en-US" sz="2400" dirty="0"/>
              <a:t>Select out of area contact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0AAA38E-AF17-EB4A-9E63-8BFCCE42132C}"/>
              </a:ext>
            </a:extLst>
          </p:cNvPr>
          <p:cNvSpPr txBox="1">
            <a:spLocks/>
          </p:cNvSpPr>
          <p:nvPr/>
        </p:nvSpPr>
        <p:spPr>
          <a:xfrm>
            <a:off x="4709162" y="3968262"/>
            <a:ext cx="4587238" cy="221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Plan Evacuation Route</a:t>
            </a:r>
          </a:p>
          <a:p>
            <a:r>
              <a:rPr lang="en-US" sz="3200" dirty="0"/>
              <a:t>Gather Supplies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3" y="217089"/>
            <a:ext cx="4131542" cy="59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4B08-8255-F34C-926D-26AA6193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You get ONE FLUSH!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A66C-0F00-BB48-A993-A8849D441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51" y="1730828"/>
            <a:ext cx="8447050" cy="2368062"/>
          </a:xfrm>
        </p:spPr>
        <p:txBody>
          <a:bodyPr>
            <a:noAutofit/>
          </a:bodyPr>
          <a:lstStyle/>
          <a:p>
            <a:r>
              <a:rPr lang="en-US" sz="3600" dirty="0"/>
              <a:t>The water stored in your toilet tank will provide only ONE flush before you need to find alternatives for sanitation.</a:t>
            </a:r>
          </a:p>
          <a:p>
            <a:r>
              <a:rPr lang="en-US" sz="3200" dirty="0"/>
              <a:t>*One gallon water per person per day does not include water for refilling the toilet.</a:t>
            </a:r>
          </a:p>
          <a:p>
            <a:r>
              <a:rPr lang="en-US" sz="3200" dirty="0"/>
              <a:t>Keep a supply of heavy duty trash bags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1756-F229-BE48-9AA2-6B9E7316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9BC47-23FD-A546-87C7-42CC4723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6EE7-D49D-304B-B916-7691C04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1756-F229-BE48-9AA2-6B9E7316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9BC47-23FD-A546-87C7-42CC4723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6EE7-D49D-304B-B916-7691C04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0AAA38E-AF17-EB4A-9E63-8BFCCE42132C}"/>
              </a:ext>
            </a:extLst>
          </p:cNvPr>
          <p:cNvSpPr txBox="1">
            <a:spLocks/>
          </p:cNvSpPr>
          <p:nvPr/>
        </p:nvSpPr>
        <p:spPr>
          <a:xfrm>
            <a:off x="4427933" y="909720"/>
            <a:ext cx="4633993" cy="5089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Large container for sanitary items:</a:t>
            </a:r>
          </a:p>
          <a:p>
            <a:pPr lvl="1"/>
            <a:r>
              <a:rPr lang="en-US" sz="2800" dirty="0"/>
              <a:t>Toilet Paper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0AAA38E-AF17-EB4A-9E63-8BFCCE42132C}"/>
              </a:ext>
            </a:extLst>
          </p:cNvPr>
          <p:cNvSpPr txBox="1">
            <a:spLocks/>
          </p:cNvSpPr>
          <p:nvPr/>
        </p:nvSpPr>
        <p:spPr>
          <a:xfrm>
            <a:off x="4709162" y="3968262"/>
            <a:ext cx="4587238" cy="221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spc="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Image result for bucket toi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8" y="718457"/>
            <a:ext cx="3926443" cy="27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liet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4" y="3567113"/>
            <a:ext cx="3977025" cy="22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20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68400"/>
            <a:ext cx="8686800" cy="5003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Rock Salt" pitchFamily="2" charset="0"/>
              </a:rPr>
              <a:t>NEIGHBORHOOD SHELTERS</a:t>
            </a:r>
          </a:p>
          <a:p>
            <a:pPr lvl="1"/>
            <a:r>
              <a:rPr lang="en-US" sz="2800" dirty="0"/>
              <a:t>Make A Plan with neighbors at block level (NEXTDOOR)</a:t>
            </a:r>
          </a:p>
          <a:p>
            <a:pPr lvl="1"/>
            <a:r>
              <a:rPr lang="en-US" sz="2800" dirty="0"/>
              <a:t>Gather general camping supplies</a:t>
            </a:r>
          </a:p>
          <a:p>
            <a:pPr lvl="2"/>
            <a:r>
              <a:rPr lang="en-US" sz="2400" dirty="0"/>
              <a:t>Tents, tarps, sleeping bags, portable stoves, camping vehicle</a:t>
            </a:r>
          </a:p>
          <a:p>
            <a:r>
              <a:rPr lang="en-US" sz="3200" dirty="0">
                <a:latin typeface="Rock Salt" pitchFamily="2" charset="0"/>
              </a:rPr>
              <a:t>Public Shelters</a:t>
            </a:r>
          </a:p>
          <a:p>
            <a:pPr lvl="1"/>
            <a:r>
              <a:rPr lang="en-US" sz="2800" dirty="0"/>
              <a:t>Pay attention to information sources to see what shelter/food distribution will be available.</a:t>
            </a:r>
          </a:p>
          <a:p>
            <a:pPr lvl="1"/>
            <a:r>
              <a:rPr lang="en-US" sz="2600" dirty="0"/>
              <a:t>Your GO-BAG provides temporary support needed to move from home to shelter</a:t>
            </a:r>
          </a:p>
          <a:p>
            <a:pPr lvl="1"/>
            <a:r>
              <a:rPr lang="en-US" sz="2600" dirty="0"/>
              <a:t>Will provide general assistance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68400"/>
            <a:ext cx="8686800" cy="5003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SFDEM: SF72.org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Red Cross: redcross.org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SF NERT: sfgov.org/</a:t>
            </a:r>
            <a:r>
              <a:rPr lang="en-US" altLang="en-US" sz="3600" dirty="0" err="1">
                <a:latin typeface="Montserrat" panose="00000500000000000000" pitchFamily="2" charset="0"/>
              </a:rPr>
              <a:t>sffdnert</a:t>
            </a:r>
            <a:endParaRPr lang="en-US" altLang="en-US" sz="3600" dirty="0">
              <a:latin typeface="Montserrat" panose="00000500000000000000" pitchFamily="2" charset="0"/>
            </a:endParaRP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FEMA: fema.gov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ALERT SF - Sign up via text 888-777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Official Radio Stations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TV stations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NEXTDOOR</a:t>
            </a:r>
          </a:p>
          <a:p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severe weather &amp; civil unrest that pose a physical threat: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49400"/>
            <a:ext cx="8686800" cy="4622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Stay inside &amp; move away from windows to the inner corridors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Be sure to close all doors connecting exterior offices to the corridor</a:t>
            </a:r>
          </a:p>
          <a:p>
            <a:pPr marL="457200" indent="-457200">
              <a:buClr>
                <a:srgbClr val="F13F54"/>
              </a:buClr>
              <a:buFontTx/>
              <a:buChar char="•"/>
            </a:pPr>
            <a:r>
              <a:rPr lang="en-US" altLang="en-US" sz="3600" dirty="0">
                <a:latin typeface="Montserrat" panose="00000500000000000000" pitchFamily="2" charset="0"/>
              </a:rPr>
              <a:t>For extreme weather, relocate to lower levels in the building </a:t>
            </a:r>
          </a:p>
          <a:p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2095-AD04-F74C-BC0F-0B799DC83058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02C5-E7D7-164F-9F3F-83C0F591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45864-5B61-DB41-A63B-C7309BE6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2337-0BD3-D345-89A1-F1BC8B67AE14}" type="datetime4">
              <a:rPr lang="en-US" smtClean="0"/>
              <a:t>May 6,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1046-61B0-C04F-8EB2-570F9274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B29BC47-23FD-A546-87C7-42CC47236061}"/>
              </a:ext>
            </a:extLst>
          </p:cNvPr>
          <p:cNvSpPr txBox="1">
            <a:spLocks/>
          </p:cNvSpPr>
          <p:nvPr/>
        </p:nvSpPr>
        <p:spPr>
          <a:xfrm>
            <a:off x="1121255" y="6356350"/>
            <a:ext cx="5623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latin typeface="Montserrat" panose="00000500000000000000" pitchFamily="2" charset="0"/>
                <a:ea typeface="Noto Serif CJK TC Black" pitchFamily="18" charset="-128"/>
                <a:cs typeface="Times New Roman" panose="02020603050405020304" pitchFamily="18" charset="0"/>
              </a:rPr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64176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F39D-5317-1C42-A367-625446F43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Seismic Safety Outreach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EFECD-1CD4-1C47-8D93-36D78E4B9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4B08-8255-F34C-926D-26AA6193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746"/>
            <a:ext cx="8686800" cy="927100"/>
          </a:xfrm>
        </p:spPr>
        <p:txBody>
          <a:bodyPr anchor="ctr" anchorCtr="0">
            <a:normAutofit fontScale="90000"/>
          </a:bodyPr>
          <a:lstStyle/>
          <a:p>
            <a:r>
              <a:rPr lang="en-US" altLang="zh-TW" sz="4000" dirty="0">
                <a:solidFill>
                  <a:srgbClr val="92D050"/>
                </a:solidFill>
                <a:latin typeface="Montserrat" panose="00000500000000000000" pitchFamily="2" charset="0"/>
                <a:ea typeface="PMingLiU" panose="02020500000000000000" pitchFamily="18" charset="-120"/>
              </a:rPr>
              <a:t>SF DEPARTMENT OF EMERGENCY</a:t>
            </a:r>
            <a:endParaRPr lang="en-US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AA38E-AF17-EB4A-9E63-8BFCCE421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6492" y="1424354"/>
            <a:ext cx="4448910" cy="474784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zh-TW" sz="3200" b="1" dirty="0">
                <a:latin typeface="Montserrat" panose="00000500000000000000" pitchFamily="2" charset="0"/>
                <a:ea typeface="PMingLiU" panose="02020500000000000000" pitchFamily="18" charset="-120"/>
                <a:cs typeface="Arial" panose="020B0604020202020204" pitchFamily="34" charset="0"/>
              </a:rPr>
              <a:t>The There Actions for Disaster Preparedness:</a:t>
            </a:r>
          </a:p>
          <a:p>
            <a:pPr marL="0" indent="0">
              <a:buNone/>
              <a:defRPr/>
            </a:pPr>
            <a:endParaRPr lang="en-US" altLang="en-US" sz="3200" b="1" dirty="0">
              <a:latin typeface="Montserrat" panose="00000500000000000000" pitchFamily="2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latin typeface="Montserrat" panose="00000500000000000000" pitchFamily="2" charset="0"/>
              </a:rPr>
              <a:t>Get Connected</a:t>
            </a:r>
          </a:p>
          <a:p>
            <a:pPr lvl="1"/>
            <a:endParaRPr lang="en-US" sz="3600" dirty="0">
              <a:latin typeface="Montserrat" panose="00000500000000000000" pitchFamily="2" charset="0"/>
            </a:endParaRPr>
          </a:p>
          <a:p>
            <a:pPr lvl="1"/>
            <a:r>
              <a:rPr lang="en-US" sz="3600" dirty="0">
                <a:latin typeface="Montserrat" panose="00000500000000000000" pitchFamily="2" charset="0"/>
              </a:rPr>
              <a:t>Gather Supplies</a:t>
            </a:r>
          </a:p>
          <a:p>
            <a:pPr lvl="1"/>
            <a:endParaRPr lang="en-US" sz="3600" dirty="0">
              <a:latin typeface="Montserrat" panose="00000500000000000000" pitchFamily="2" charset="0"/>
            </a:endParaRPr>
          </a:p>
          <a:p>
            <a:pPr lvl="1"/>
            <a:r>
              <a:rPr lang="en-US" sz="3600" dirty="0">
                <a:latin typeface="Montserrat" panose="00000500000000000000" pitchFamily="2" charset="0"/>
              </a:rPr>
              <a:t>Make A Plan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1756-F229-BE48-9AA2-6B9E7316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2095-AD04-F74C-BC0F-0B799DC83058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6, 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9BC47-23FD-A546-87C7-42CC4723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Noto Serif CJK TC Black" pitchFamily="18" charset="-128"/>
                <a:cs typeface="Times New Roman" panose="02020603050405020304" pitchFamily="18" charset="0"/>
              </a:rPr>
              <a:t>SEISMIC SAFETY OUTREACH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6EE7-D49D-304B-B916-7691C04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FC404-EBFC-1946-B2B4-3568E030A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650A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65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7594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2" y="2524859"/>
            <a:ext cx="1752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8" y="3804138"/>
            <a:ext cx="1968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3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EEF4-518B-6D4C-91B1-DED28F7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Basic Safety Tips: </a:t>
            </a:r>
            <a:br>
              <a:rPr lang="en-US" dirty="0"/>
            </a:br>
            <a:r>
              <a:rPr lang="en-US" dirty="0"/>
              <a:t>When Disaster Strikes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BAEB-6B21-244B-B1DC-59B08286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Because we live in an area where earthquake are expected, and we cannot predict when an earthquake hits, it is important to conduct response drills regularly.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BD787-2887-154A-BD0F-B624D564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5410-E7F1-7A40-B505-5BF9453AF9C7}" type="datetime4">
              <a:rPr lang="en-US" smtClean="0"/>
              <a:t>May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Seismic Safety Outreach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70A0A-0381-894B-B641-CEE7D299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22951"/>
            <a:ext cx="83820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1.</a:t>
            </a:r>
            <a:r>
              <a:rPr lang="zh-TW" altLang="en-US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 </a:t>
            </a:r>
            <a:r>
              <a:rPr lang="en-US" altLang="zh-TW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Drop, Cover, and hold on</a:t>
            </a:r>
            <a:endParaRPr lang="zh-TW" altLang="en-US" sz="39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Noto Serif CJK TC Black" panose="02020900000000000000" pitchFamily="18" charset="-128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2500" dirty="0">
                <a:solidFill>
                  <a:srgbClr val="FF0000"/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During</a:t>
            </a:r>
            <a:r>
              <a:rPr lang="zh-TW" altLang="en-US" sz="2500" dirty="0">
                <a:solidFill>
                  <a:srgbClr val="FF0000"/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 </a:t>
            </a:r>
            <a:r>
              <a:rPr lang="en-US" altLang="zh-TW" sz="2500" dirty="0">
                <a:solidFill>
                  <a:srgbClr val="FF0000"/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earthquake</a:t>
            </a:r>
            <a:r>
              <a:rPr lang="zh-TW" altLang="en-US" sz="2500" dirty="0">
                <a:solidFill>
                  <a:srgbClr val="FF0000"/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 </a:t>
            </a:r>
            <a:r>
              <a:rPr lang="en-US" altLang="zh-TW" sz="2500" dirty="0">
                <a:solidFill>
                  <a:srgbClr val="FF0000"/>
                </a:solidFill>
                <a:latin typeface="Montserrat Medium" panose="00000600000000000000" pitchFamily="2" charset="0"/>
                <a:ea typeface="Noto Serif CJK TC Black" panose="02020900000000000000" pitchFamily="18" charset="-128"/>
              </a:rPr>
              <a:t>&amp; aftershocks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zh-TW" sz="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oto Serif CJK TC Black" panose="02020900000000000000" pitchFamily="18" charset="-128"/>
              <a:ea typeface="Noto Serif CJK TC Black" panose="02020900000000000000" pitchFamily="18" charset="-128"/>
            </a:endParaRPr>
          </a:p>
        </p:txBody>
      </p:sp>
      <p:sp>
        <p:nvSpPr>
          <p:cNvPr id="51203" name="WordArt 6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7872046" cy="10961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-310"/>
              </a:avLst>
            </a:prstTxWarp>
          </a:bodyPr>
          <a:lstStyle/>
          <a:p>
            <a:pPr algn="ctr"/>
            <a:r>
              <a:rPr lang="en-US" sz="48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23E4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tserrat Medium" panose="00000600000000000000" pitchFamily="2" charset="0"/>
                <a:ea typeface="Noto Serif CJK TC Black"/>
              </a:rPr>
              <a:t>EARTHQUAKE SAFETY</a:t>
            </a:r>
          </a:p>
        </p:txBody>
      </p:sp>
      <p:pic>
        <p:nvPicPr>
          <p:cNvPr id="51204" name="Picture 6" descr="Image result for drop cover and h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0738"/>
            <a:ext cx="83820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8705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case of EARTHQUAKE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1F12C-0BC2-CE41-93BC-67DE91C14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Sturdy to get under?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Sit against an interior wall.</a:t>
            </a:r>
          </a:p>
          <a:p>
            <a:r>
              <a:rPr lang="en-US" sz="4400" dirty="0"/>
              <a:t>COVER HEAD &amp; NECK!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B2E1C-408E-6742-9C8E-5A6028FD7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Unable to Get to floor?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5C2B2-3E44-AB4B-A782-D4E87321D1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REMAIN SEATED</a:t>
            </a:r>
          </a:p>
          <a:p>
            <a:r>
              <a:rPr lang="en-US" sz="4800" dirty="0"/>
              <a:t>COVER HEAD AND NECK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21061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case of EARTHQUAKE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15122"/>
            <a:ext cx="8229600" cy="4993578"/>
          </a:xfrm>
        </p:spPr>
        <p:txBody>
          <a:bodyPr>
            <a:noAutofit/>
          </a:bodyPr>
          <a:lstStyle/>
          <a:p>
            <a:r>
              <a:rPr lang="en-US" sz="4400" dirty="0"/>
              <a:t>If you are in a wheelchair</a:t>
            </a:r>
          </a:p>
          <a:p>
            <a:pPr lvl="1"/>
            <a:r>
              <a:rPr lang="en-US" sz="4000" dirty="0"/>
              <a:t>Lock the brake &amp; cover your head</a:t>
            </a:r>
            <a:endParaRPr lang="en-US" sz="3800" dirty="0"/>
          </a:p>
          <a:p>
            <a:r>
              <a:rPr lang="en-US" sz="4200" dirty="0"/>
              <a:t>If you are in bed</a:t>
            </a:r>
          </a:p>
          <a:p>
            <a:pPr lvl="1"/>
            <a:r>
              <a:rPr lang="en-US" sz="3800" dirty="0"/>
              <a:t>Remain in bed</a:t>
            </a:r>
          </a:p>
          <a:p>
            <a:pPr lvl="1"/>
            <a:r>
              <a:rPr lang="en-US" sz="3800" dirty="0"/>
              <a:t>Pull covers up</a:t>
            </a:r>
          </a:p>
          <a:p>
            <a:pPr lvl="1"/>
            <a:r>
              <a:rPr lang="en-US" sz="3800" dirty="0"/>
              <a:t>Use pillow to cover head</a:t>
            </a:r>
          </a:p>
          <a:p>
            <a:pPr lvl="1"/>
            <a:r>
              <a:rPr lang="en-US" sz="3800" dirty="0"/>
              <a:t>Be aware of breaking glasses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68702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In case of EARTHQUAKE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360448"/>
            <a:ext cx="8229600" cy="4519651"/>
          </a:xfrm>
        </p:spPr>
        <p:txBody>
          <a:bodyPr>
            <a:noAutofit/>
          </a:bodyPr>
          <a:lstStyle/>
          <a:p>
            <a:r>
              <a:rPr lang="en-US" sz="4400" dirty="0"/>
              <a:t>If you are OUTSIDE</a:t>
            </a:r>
          </a:p>
          <a:p>
            <a:pPr lvl="1"/>
            <a:r>
              <a:rPr lang="en-US" sz="4000" dirty="0"/>
              <a:t>Get inside if you close to a building</a:t>
            </a:r>
          </a:p>
          <a:p>
            <a:pPr lvl="1"/>
            <a:r>
              <a:rPr lang="en-US" sz="4000" dirty="0"/>
              <a:t>If not, get to an open area</a:t>
            </a: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99317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0FB-430C-BC4F-AC8C-C657C844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255"/>
            <a:ext cx="8686800" cy="1143000"/>
          </a:xfrm>
        </p:spPr>
        <p:txBody>
          <a:bodyPr/>
          <a:lstStyle/>
          <a:p>
            <a:r>
              <a:rPr lang="en-US" dirty="0"/>
              <a:t>In case of EARTHQUAKE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F5814-152F-F244-88DA-3E7636AD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545335"/>
            <a:ext cx="8229600" cy="4993578"/>
          </a:xfrm>
        </p:spPr>
        <p:txBody>
          <a:bodyPr>
            <a:noAutofit/>
          </a:bodyPr>
          <a:lstStyle/>
          <a:p>
            <a:r>
              <a:rPr lang="en-US" sz="4400" dirty="0"/>
              <a:t>Do not get up against buildings because most people are injured by falling debris off building</a:t>
            </a:r>
          </a:p>
          <a:p>
            <a:r>
              <a:rPr lang="en-US" sz="4400" dirty="0"/>
              <a:t>Protect yourself during aftershocks </a:t>
            </a:r>
            <a:endParaRPr lang="en-US" sz="3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27F5-0E0F-5D4C-A4C9-2774837B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886-C220-714A-BB74-9F7B948B123B}" type="datetime4">
              <a:rPr lang="en-US" smtClean="0"/>
              <a:t>May 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3DC21-AD5F-AA46-96DC-EB9019E4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404-EBFC-1946-B2B4-3568E030A058}" type="slidenum">
              <a:rPr lang="en-US" smtClean="0"/>
              <a:t>9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9B5766-CCCC-7643-B25D-2E9E85A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184" y="6356351"/>
            <a:ext cx="5623675" cy="365125"/>
          </a:xfrm>
        </p:spPr>
        <p:txBody>
          <a:bodyPr/>
          <a:lstStyle/>
          <a:p>
            <a:r>
              <a:rPr lang="en-US" dirty="0"/>
              <a:t>Seismic Safety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563560788"/>
      </p:ext>
    </p:extLst>
  </p:cSld>
  <p:clrMapOvr>
    <a:masterClrMapping/>
  </p:clrMapOvr>
</p:sld>
</file>

<file path=ppt/theme/theme1.xml><?xml version="1.0" encoding="utf-8"?>
<a:theme xmlns:a="http://schemas.openxmlformats.org/drawingml/2006/main" name="CYC Theme 1">
  <a:themeElements>
    <a:clrScheme name="CYC Color Palette">
      <a:dk1>
        <a:srgbClr val="000000"/>
      </a:dk1>
      <a:lt1>
        <a:srgbClr val="FFFFFF"/>
      </a:lt1>
      <a:dk2>
        <a:srgbClr val="373737"/>
      </a:dk2>
      <a:lt2>
        <a:srgbClr val="EEEEEE"/>
      </a:lt2>
      <a:accent1>
        <a:srgbClr val="61AB33"/>
      </a:accent1>
      <a:accent2>
        <a:srgbClr val="87C333"/>
      </a:accent2>
      <a:accent3>
        <a:srgbClr val="5650A0"/>
      </a:accent3>
      <a:accent4>
        <a:srgbClr val="6955A2"/>
      </a:accent4>
      <a:accent5>
        <a:srgbClr val="F1B92C"/>
      </a:accent5>
      <a:accent6>
        <a:srgbClr val="F2D02A"/>
      </a:accent6>
      <a:hlink>
        <a:srgbClr val="5650A0"/>
      </a:hlink>
      <a:folHlink>
        <a:srgbClr val="6955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YC Theme - No Footer">
  <a:themeElements>
    <a:clrScheme name="CYC Color Palette">
      <a:dk1>
        <a:srgbClr val="000000"/>
      </a:dk1>
      <a:lt1>
        <a:srgbClr val="FFFFFF"/>
      </a:lt1>
      <a:dk2>
        <a:srgbClr val="373737"/>
      </a:dk2>
      <a:lt2>
        <a:srgbClr val="EEEEEE"/>
      </a:lt2>
      <a:accent1>
        <a:srgbClr val="61AB33"/>
      </a:accent1>
      <a:accent2>
        <a:srgbClr val="87C333"/>
      </a:accent2>
      <a:accent3>
        <a:srgbClr val="5650A0"/>
      </a:accent3>
      <a:accent4>
        <a:srgbClr val="6955A2"/>
      </a:accent4>
      <a:accent5>
        <a:srgbClr val="F1B92C"/>
      </a:accent5>
      <a:accent6>
        <a:srgbClr val="F2D02A"/>
      </a:accent6>
      <a:hlink>
        <a:srgbClr val="5650A0"/>
      </a:hlink>
      <a:folHlink>
        <a:srgbClr val="6955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CYC Theme 1">
  <a:themeElements>
    <a:clrScheme name="CYC Color Palette">
      <a:dk1>
        <a:srgbClr val="000000"/>
      </a:dk1>
      <a:lt1>
        <a:srgbClr val="FFFFFF"/>
      </a:lt1>
      <a:dk2>
        <a:srgbClr val="373737"/>
      </a:dk2>
      <a:lt2>
        <a:srgbClr val="EEEEEE"/>
      </a:lt2>
      <a:accent1>
        <a:srgbClr val="61AB33"/>
      </a:accent1>
      <a:accent2>
        <a:srgbClr val="87C333"/>
      </a:accent2>
      <a:accent3>
        <a:srgbClr val="5650A0"/>
      </a:accent3>
      <a:accent4>
        <a:srgbClr val="6955A2"/>
      </a:accent4>
      <a:accent5>
        <a:srgbClr val="F1B92C"/>
      </a:accent5>
      <a:accent6>
        <a:srgbClr val="F2D02A"/>
      </a:accent6>
      <a:hlink>
        <a:srgbClr val="5650A0"/>
      </a:hlink>
      <a:folHlink>
        <a:srgbClr val="6955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1004</Words>
  <Application>Microsoft Macintosh PowerPoint</Application>
  <PresentationFormat>On-screen Show (4:3)</PresentationFormat>
  <Paragraphs>194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Montserrat</vt:lpstr>
      <vt:lpstr>Calibri</vt:lpstr>
      <vt:lpstr>Arial</vt:lpstr>
      <vt:lpstr>Rock Salt</vt:lpstr>
      <vt:lpstr>Noto Sans</vt:lpstr>
      <vt:lpstr>Wingdings 3</vt:lpstr>
      <vt:lpstr>Montserrat Medium</vt:lpstr>
      <vt:lpstr>Times</vt:lpstr>
      <vt:lpstr>Noto Serif CJK TC Black</vt:lpstr>
      <vt:lpstr>CYC Theme 1</vt:lpstr>
      <vt:lpstr>CYC Theme - No Footer</vt:lpstr>
      <vt:lpstr>1_CYC Theme 1</vt:lpstr>
      <vt:lpstr>PowerPoint Presentation</vt:lpstr>
      <vt:lpstr>DURING DISASTER: RESPONSE</vt:lpstr>
      <vt:lpstr>SF DEPARTMENT OF EMERGENCY</vt:lpstr>
      <vt:lpstr>Basic Safety Tips:  When Disaster Strikes </vt:lpstr>
      <vt:lpstr>PowerPoint Presentation</vt:lpstr>
      <vt:lpstr>In case of EARTHQUAKE</vt:lpstr>
      <vt:lpstr>In case of EARTHQUAKE</vt:lpstr>
      <vt:lpstr>In case of EARTHQUAKE</vt:lpstr>
      <vt:lpstr>In case of EARTHQUAKE</vt:lpstr>
      <vt:lpstr>In case of FIRE</vt:lpstr>
      <vt:lpstr>PRACTICE FIRE DRILL </vt:lpstr>
      <vt:lpstr>In case of FIRE</vt:lpstr>
      <vt:lpstr>In case of FIRE</vt:lpstr>
      <vt:lpstr>In case YOUR CLOTHES CATCH ON FIRE</vt:lpstr>
      <vt:lpstr>In case of FIRE EXIT BLOCKED</vt:lpstr>
      <vt:lpstr>FIRE EXTINGUISHERS</vt:lpstr>
      <vt:lpstr>FIRE EXTINGUISHERS</vt:lpstr>
      <vt:lpstr>Seismic Safety Outreach Program  SHELTER IN PLACE</vt:lpstr>
      <vt:lpstr>SHELTER IN PLACE</vt:lpstr>
      <vt:lpstr>Situations that require Sheltering in Place?</vt:lpstr>
      <vt:lpstr>           Post Disaster Civil unrest Active Threat Biological/Radiological incident Accidental chemical exposure Pandemic flu Any Others? </vt:lpstr>
      <vt:lpstr>PowerPoint Presentation</vt:lpstr>
      <vt:lpstr>You get ONE FLUSH! </vt:lpstr>
      <vt:lpstr>PowerPoint Presentation</vt:lpstr>
      <vt:lpstr>RESOURCES</vt:lpstr>
      <vt:lpstr>INFORMATION SOURCES</vt:lpstr>
      <vt:lpstr>For severe weather &amp; civil unrest that pose a physical threat:</vt:lpstr>
      <vt:lpstr>QUESTIONS?</vt:lpstr>
      <vt:lpstr>Seismic Safety Outreach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schulte</dc:creator>
  <cp:lastModifiedBy>Itzel Ventura</cp:lastModifiedBy>
  <cp:revision>66</cp:revision>
  <cp:lastPrinted>2019-09-19T19:32:26Z</cp:lastPrinted>
  <dcterms:created xsi:type="dcterms:W3CDTF">2019-09-18T22:04:56Z</dcterms:created>
  <dcterms:modified xsi:type="dcterms:W3CDTF">2020-05-06T17:40:05Z</dcterms:modified>
</cp:coreProperties>
</file>